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69" r:id="rId3"/>
    <p:sldId id="287" r:id="rId4"/>
    <p:sldId id="288" r:id="rId5"/>
    <p:sldId id="289" r:id="rId6"/>
    <p:sldId id="290" r:id="rId7"/>
    <p:sldId id="280" r:id="rId8"/>
    <p:sldId id="281" r:id="rId9"/>
    <p:sldId id="279" r:id="rId10"/>
    <p:sldId id="282" r:id="rId11"/>
    <p:sldId id="283" r:id="rId12"/>
    <p:sldId id="293" r:id="rId13"/>
    <p:sldId id="284" r:id="rId14"/>
    <p:sldId id="277" r:id="rId15"/>
    <p:sldId id="278" r:id="rId16"/>
    <p:sldId id="273" r:id="rId17"/>
  </p:sldIdLst>
  <p:sldSz cx="12192000" cy="6858000"/>
  <p:notesSz cx="6858000" cy="9144000"/>
  <p:defaultTextStyle>
    <a:defPPr>
      <a:defRPr lang="es-H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1" autoAdjust="0"/>
    <p:restoredTop sz="87612" autoAdjust="0"/>
  </p:normalViewPr>
  <p:slideViewPr>
    <p:cSldViewPr snapToGrid="0">
      <p:cViewPr varScale="1">
        <p:scale>
          <a:sx n="72" d="100"/>
          <a:sy n="72" d="100"/>
        </p:scale>
        <p:origin x="58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CIT\Desktop\CAPACITACIONES%202021descargas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11111111111109E-2"/>
          <c:y val="7.407407407407407E-2"/>
          <c:w val="0.93888888888888888"/>
          <c:h val="0.8473148148148148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9B-4151-8A2A-E314BE936E9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29B-4151-8A2A-E314BE936E9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29B-4151-8A2A-E314BE936E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'Inscripciones totales'!$D$17:$J$17</c:f>
              <c:numCache>
                <c:formatCode>General</c:formatCod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numCache>
            </c:numRef>
          </c:cat>
          <c:val>
            <c:numRef>
              <c:f>'Inscripciones totales'!$D$18:$J$18</c:f>
              <c:numCache>
                <c:formatCode>#,##0</c:formatCode>
                <c:ptCount val="7"/>
                <c:pt idx="0">
                  <c:v>18531</c:v>
                </c:pt>
                <c:pt idx="1">
                  <c:v>16772</c:v>
                </c:pt>
                <c:pt idx="2">
                  <c:v>17710</c:v>
                </c:pt>
                <c:pt idx="3">
                  <c:v>22108</c:v>
                </c:pt>
                <c:pt idx="4">
                  <c:v>15463</c:v>
                </c:pt>
                <c:pt idx="5">
                  <c:v>22307</c:v>
                </c:pt>
                <c:pt idx="6">
                  <c:v>12169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9B-4151-8A2A-E314BE936E9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22869136"/>
        <c:axId val="1422879952"/>
      </c:barChart>
      <c:catAx>
        <c:axId val="1422869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1422879952"/>
        <c:crosses val="autoZero"/>
        <c:auto val="1"/>
        <c:lblAlgn val="ctr"/>
        <c:lblOffset val="100"/>
        <c:noMultiLvlLbl val="0"/>
      </c:catAx>
      <c:valAx>
        <c:axId val="1422879952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22869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7697F-1EB8-4B1F-85E2-3EF15C15EF40}" type="datetimeFigureOut">
              <a:rPr lang="es-HN" smtClean="0"/>
              <a:t>1/7/2022</a:t>
            </a:fld>
            <a:endParaRPr lang="es-HN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HN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62A49-EC58-4E57-9499-55F1036BD53C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40595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HN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A62A49-EC58-4E57-9499-55F1036BD53C}" type="slidenum">
              <a:rPr lang="es-HN" smtClean="0"/>
              <a:t>1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57852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00EE-BF89-47A0-8A12-7742E9E32CCC}" type="datetimeFigureOut">
              <a:rPr lang="es-HN"/>
              <a:pPr>
                <a:defRPr/>
              </a:pPr>
              <a:t>1/7/2022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E332-0787-446C-B2AE-CA49EAD4590D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462567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7526F-A084-4CC9-B257-8728359B14D7}" type="datetimeFigureOut">
              <a:rPr lang="es-HN"/>
              <a:pPr>
                <a:defRPr/>
              </a:pPr>
              <a:t>1/7/2022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A77B7-4E42-445B-BCF3-51E10BD1F8BF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15667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5C90-0C38-4018-8D8D-E5C4A1AE4EEB}" type="datetimeFigureOut">
              <a:rPr lang="es-HN"/>
              <a:pPr>
                <a:defRPr/>
              </a:pPr>
              <a:t>1/7/2022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FDDA-8369-43B6-8AEE-B22CBD9DCA3B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9791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E3CA-4738-4F73-8236-7C0DB3D1BFD9}" type="datetimeFigureOut">
              <a:rPr lang="es-HN"/>
              <a:pPr>
                <a:defRPr/>
              </a:pPr>
              <a:t>1/7/2022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3BA1B-3D39-40A9-BA1F-C391A17CE788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7051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A3C52-FB59-4546-8064-808542618C6B}" type="datetimeFigureOut">
              <a:rPr lang="es-HN"/>
              <a:pPr>
                <a:defRPr/>
              </a:pPr>
              <a:t>1/7/2022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6F7A-EE43-4B2E-A58F-F640F146EEB8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14150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3A523-4EDD-47ED-AF78-AA2862044962}" type="datetimeFigureOut">
              <a:rPr lang="es-HN"/>
              <a:pPr>
                <a:defRPr/>
              </a:pPr>
              <a:t>1/7/2022</a:t>
            </a:fld>
            <a:endParaRPr lang="es-HN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0C3B6-CBE1-41D1-A611-0710631F18B4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49943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76411-9DCB-4E6A-858A-05D1AEFCC5BF}" type="datetimeFigureOut">
              <a:rPr lang="es-HN"/>
              <a:pPr>
                <a:defRPr/>
              </a:pPr>
              <a:t>1/7/2022</a:t>
            </a:fld>
            <a:endParaRPr lang="es-HN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560F-4915-4424-92AB-10163A0CBF83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2923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95C94-D426-4E69-A07E-859C32590986}" type="datetimeFigureOut">
              <a:rPr lang="es-HN"/>
              <a:pPr>
                <a:defRPr/>
              </a:pPr>
              <a:t>1/7/2022</a:t>
            </a:fld>
            <a:endParaRPr lang="es-HN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97A39-5E23-43B4-8224-49E812E9AD5F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0545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D565-8C05-4C36-B7F1-71AE1A0CD973}" type="datetimeFigureOut">
              <a:rPr lang="es-HN"/>
              <a:pPr>
                <a:defRPr/>
              </a:pPr>
              <a:t>1/7/2022</a:t>
            </a:fld>
            <a:endParaRPr lang="es-HN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122D-2DCA-4ECA-BEC6-A7E9CCD5DD2F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764180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DC78A-DF7D-4791-95F3-BADFF13E082B}" type="datetimeFigureOut">
              <a:rPr lang="es-HN"/>
              <a:pPr>
                <a:defRPr/>
              </a:pPr>
              <a:t>1/7/2022</a:t>
            </a:fld>
            <a:endParaRPr lang="es-HN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B5DC-F897-4B23-945E-1D33EFE9AD13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391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HN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CEC74-C02D-440F-B135-0DA446F1D47E}" type="datetimeFigureOut">
              <a:rPr lang="es-HN"/>
              <a:pPr>
                <a:defRPr/>
              </a:pPr>
              <a:t>1/7/2022</a:t>
            </a:fld>
            <a:endParaRPr lang="es-HN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9D46C-A46A-4D6C-8CFA-6C0190BC9A78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8408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HN"/>
              <a:t>Haga clic para modificar el estilo de título del patrón</a:t>
            </a:r>
            <a:endParaRPr lang="es-HN" altLang="es-HN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HN"/>
              <a:t>Haga clic para modificar el estilo de texto del patrón</a:t>
            </a:r>
          </a:p>
          <a:p>
            <a:pPr lvl="1"/>
            <a:r>
              <a:rPr lang="es-ES" altLang="es-HN"/>
              <a:t>Segundo nivel</a:t>
            </a:r>
          </a:p>
          <a:p>
            <a:pPr lvl="2"/>
            <a:r>
              <a:rPr lang="es-ES" altLang="es-HN"/>
              <a:t>Tercer nivel</a:t>
            </a:r>
          </a:p>
          <a:p>
            <a:pPr lvl="3"/>
            <a:r>
              <a:rPr lang="es-ES" altLang="es-HN"/>
              <a:t>Cuarto nivel</a:t>
            </a:r>
          </a:p>
          <a:p>
            <a:pPr lvl="4"/>
            <a:r>
              <a:rPr lang="es-ES" altLang="es-HN"/>
              <a:t>Quinto nivel</a:t>
            </a:r>
            <a:endParaRPr lang="es-HN" altLang="es-HN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8D815F-A390-4961-8BB8-40BEB14193E0}" type="datetimeFigureOut">
              <a:rPr lang="es-HN"/>
              <a:pPr>
                <a:defRPr/>
              </a:pPr>
              <a:t>1/7/2022</a:t>
            </a:fld>
            <a:endParaRPr lang="es-HN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HN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44C807-5F03-475B-BDED-A4EC826F030B}" type="slidenum">
              <a:rPr lang="es-HN"/>
              <a:pPr>
                <a:defRPr/>
              </a:pPr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8118" y="162233"/>
            <a:ext cx="10509868" cy="106045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s-ES" dirty="0">
                <a:solidFill>
                  <a:schemeClr val="bg1"/>
                </a:solidFill>
                <a:latin typeface="Exo 2.0 Light" panose="00000400000000000000" pitchFamily="50" charset="0"/>
              </a:rPr>
            </a:br>
            <a:r>
              <a:rPr lang="es-ES" sz="4900" b="1" dirty="0">
                <a:solidFill>
                  <a:schemeClr val="tx2"/>
                </a:solidFill>
                <a:latin typeface="Exo 2.0" panose="00000800000000000000" pitchFamily="50" charset="0"/>
                <a:cs typeface="Aharoni" panose="02010803020104030203" pitchFamily="2" charset="-79"/>
              </a:rPr>
              <a:t>Registro de Garantías Mobiliarias </a:t>
            </a:r>
            <a:br>
              <a:rPr lang="es-HN" sz="4900" b="1" dirty="0">
                <a:solidFill>
                  <a:schemeClr val="tx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HN" b="1" dirty="0">
              <a:solidFill>
                <a:schemeClr val="tx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358316" y="4455426"/>
            <a:ext cx="5286375" cy="2982913"/>
          </a:xfrm>
        </p:spPr>
        <p:txBody>
          <a:bodyPr rtlCol="0"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None/>
              <a:defRPr/>
            </a:pPr>
            <a:r>
              <a:rPr lang="es-ES" dirty="0"/>
              <a:t> </a:t>
            </a:r>
            <a:endParaRPr lang="es-HN" dirty="0"/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s-ES" sz="3900" b="1" dirty="0">
                <a:solidFill>
                  <a:schemeClr val="tx2"/>
                </a:solidFill>
                <a:latin typeface="Exo 2.0 Light" panose="00000400000000000000" pitchFamily="50" charset="0"/>
              </a:rPr>
              <a:t>Informe Ejecutivo de  Operaciones</a:t>
            </a:r>
          </a:p>
          <a:p>
            <a:pPr algn="ctr" fontAlgn="auto">
              <a:spcAft>
                <a:spcPts val="0"/>
              </a:spcAft>
              <a:buNone/>
              <a:defRPr/>
            </a:pPr>
            <a:endParaRPr lang="es-HN" sz="3900" b="1" dirty="0">
              <a:solidFill>
                <a:schemeClr val="bg1"/>
              </a:solidFill>
              <a:latin typeface="Exo 2.0 Light" panose="00000400000000000000" pitchFamily="50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s-MX" b="1" dirty="0">
                <a:solidFill>
                  <a:schemeClr val="tx2"/>
                </a:solidFill>
                <a:latin typeface="Exo 2.0 Light" panose="00000400000000000000" pitchFamily="50" charset="0"/>
              </a:rPr>
              <a:t>JUNIO 2022</a:t>
            </a:r>
            <a:endParaRPr lang="es-HN" b="1" dirty="0">
              <a:solidFill>
                <a:schemeClr val="tx2"/>
              </a:solidFill>
              <a:latin typeface="Exo 2.0 Light" panose="00000400000000000000" pitchFamily="50" charset="0"/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ES" b="1" dirty="0">
                <a:solidFill>
                  <a:schemeClr val="tx2"/>
                </a:solidFill>
              </a:rPr>
              <a:t> </a:t>
            </a:r>
            <a:endParaRPr lang="es-HN" b="1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es-ES" dirty="0">
                <a:solidFill>
                  <a:schemeClr val="tx2"/>
                </a:solidFill>
              </a:rPr>
              <a:t> </a:t>
            </a:r>
            <a:endParaRPr lang="es-HN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HN" dirty="0">
              <a:solidFill>
                <a:schemeClr val="tx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02" y="1590795"/>
            <a:ext cx="6241297" cy="249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922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40E256FE-F821-435E-8560-014922A8B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859"/>
            <a:ext cx="9448799" cy="42755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INSCRIPCIONES POR TIPO DE BIEN GARANTIZADOR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JUNIO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1D5A5F-55A5-B285-626D-4E7B7754FD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6" t="26462" r="40978" b="15539"/>
          <a:stretch/>
        </p:blipFill>
        <p:spPr>
          <a:xfrm>
            <a:off x="2305878" y="1298714"/>
            <a:ext cx="8195196" cy="514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3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E13A8BDF-80D9-45F3-9269-608D2193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0530" y="270058"/>
            <a:ext cx="9448799" cy="42755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INSCRIPCIONES PROCESADAS POR CONTRATO EN LÍNEA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A JUNIO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1BD7FAB-D0EF-5D42-C05B-FFB876FB10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74" t="18341" r="27174" b="6452"/>
          <a:stretch/>
        </p:blipFill>
        <p:spPr>
          <a:xfrm>
            <a:off x="2319127" y="954156"/>
            <a:ext cx="8498155" cy="547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>
            <a:extLst>
              <a:ext uri="{FF2B5EF4-FFF2-40B4-BE49-F238E27FC236}">
                <a16:creationId xmlns:a16="http://schemas.microsoft.com/office/drawing/2014/main" id="{CDFDDD23-2199-4E02-8A1E-738FB35C73EB}"/>
              </a:ext>
            </a:extLst>
          </p:cNvPr>
          <p:cNvSpPr txBox="1">
            <a:spLocks/>
          </p:cNvSpPr>
          <p:nvPr/>
        </p:nvSpPr>
        <p:spPr>
          <a:xfrm>
            <a:off x="1214351" y="0"/>
            <a:ext cx="9448799" cy="427553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INSCRIPCIONES POR ACREEDOR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A JUNIO 2022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7CAB17B-2193-E572-680F-3A768E7472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0" t="18148" r="27065" b="6259"/>
          <a:stretch/>
        </p:blipFill>
        <p:spPr>
          <a:xfrm>
            <a:off x="742121" y="675860"/>
            <a:ext cx="7977809" cy="51816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1141EC-0CAD-11D7-F6AE-2EB4D17176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2" t="31296" r="27174" b="17278"/>
          <a:stretch/>
        </p:blipFill>
        <p:spPr>
          <a:xfrm>
            <a:off x="3962400" y="2994991"/>
            <a:ext cx="8083826" cy="352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35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4B7C9C4E-19BA-4DEB-878E-4BB35E6D4446}"/>
              </a:ext>
            </a:extLst>
          </p:cNvPr>
          <p:cNvSpPr txBox="1">
            <a:spLocks/>
          </p:cNvSpPr>
          <p:nvPr/>
        </p:nvSpPr>
        <p:spPr>
          <a:xfrm>
            <a:off x="1371599" y="349441"/>
            <a:ext cx="9448799" cy="427553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COMPARATIVO DE INSCRIPCIONES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A JUNIO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065902D-98AE-AA4E-3BD8-11950F7AA4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08" t="30522" r="40653" b="19019"/>
          <a:stretch/>
        </p:blipFill>
        <p:spPr>
          <a:xfrm>
            <a:off x="1552282" y="1391477"/>
            <a:ext cx="9087435" cy="49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836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ACAEB599-A4BE-4A5C-8A56-00DA9EEBE502}"/>
              </a:ext>
            </a:extLst>
          </p:cNvPr>
          <p:cNvSpPr txBox="1">
            <a:spLocks/>
          </p:cNvSpPr>
          <p:nvPr/>
        </p:nvSpPr>
        <p:spPr>
          <a:xfrm>
            <a:off x="1161342" y="301316"/>
            <a:ext cx="9448799" cy="427553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CUADRO MENSUAL DE INSCRIPCIONES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A JUNIO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59F19D-7C73-82E2-780A-E5C2F2C40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0" t="18731" r="48913" b="6258"/>
          <a:stretch/>
        </p:blipFill>
        <p:spPr>
          <a:xfrm>
            <a:off x="1563757" y="966406"/>
            <a:ext cx="9046384" cy="536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71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B56793ED-0E18-43EC-8030-682841E29E72}"/>
              </a:ext>
            </a:extLst>
          </p:cNvPr>
          <p:cNvSpPr txBox="1">
            <a:spLocks/>
          </p:cNvSpPr>
          <p:nvPr/>
        </p:nvSpPr>
        <p:spPr>
          <a:xfrm>
            <a:off x="1095080" y="163911"/>
            <a:ext cx="9448799" cy="427553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COMPARATIVO DE INSCRIPCIONES POR FORMA DE PRESENTACIÓN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A JUNIO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3E1B7E-987F-6381-0421-133A0C09B5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6" t="30328" r="40761" b="19018"/>
          <a:stretch/>
        </p:blipFill>
        <p:spPr>
          <a:xfrm>
            <a:off x="1220869" y="954156"/>
            <a:ext cx="9950712" cy="54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70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Tabla">
            <a:extLst>
              <a:ext uri="{FF2B5EF4-FFF2-40B4-BE49-F238E27FC236}">
                <a16:creationId xmlns:a16="http://schemas.microsoft.com/office/drawing/2014/main" id="{5D876B22-4E4D-49DD-8811-48B2C77301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329778"/>
              </p:ext>
            </p:extLst>
          </p:nvPr>
        </p:nvGraphicFramePr>
        <p:xfrm>
          <a:off x="1778466" y="4705195"/>
          <a:ext cx="7810151" cy="1557920"/>
        </p:xfrm>
        <a:graphic>
          <a:graphicData uri="http://schemas.openxmlformats.org/drawingml/2006/table">
            <a:tbl>
              <a:tblPr/>
              <a:tblGrid>
                <a:gridCol w="11576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51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22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1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1396">
                <a:tc>
                  <a:txBody>
                    <a:bodyPr/>
                    <a:lstStyle/>
                    <a:p>
                      <a:pPr algn="ctr" fontAlgn="b"/>
                      <a:r>
                        <a:rPr lang="es-HN" sz="1400" b="1" i="0" u="none" strike="noStrike" dirty="0">
                          <a:solidFill>
                            <a:srgbClr val="1F497D"/>
                          </a:solidFill>
                          <a:effectLst/>
                          <a:latin typeface="Cambria" pitchFamily="18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2017 VRS 2016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2018 VRS 2017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2019 VRS 2018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2020 VRS 2019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2021 VRS 2020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524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mbria" pitchFamily="18" charset="0"/>
                        </a:rPr>
                        <a:t>Incremento anual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-9.50%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mbria" pitchFamily="18" charset="0"/>
                        </a:rPr>
                        <a:t>5.61%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0" i="0" u="none" strike="noStrike" dirty="0">
                          <a:solidFill>
                            <a:srgbClr val="1F497D"/>
                          </a:solidFill>
                          <a:effectLst/>
                          <a:latin typeface="Cambria" pitchFamily="18" charset="0"/>
                        </a:rPr>
                        <a:t>24.85%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-32.51%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HN" sz="1400" b="0" i="0" u="none" strike="noStrike" kern="1200" dirty="0">
                          <a:solidFill>
                            <a:srgbClr val="1F497D"/>
                          </a:solidFill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44%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9419188-B5A2-4A5F-9782-9EE4C4E01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984500"/>
              </p:ext>
            </p:extLst>
          </p:nvPr>
        </p:nvGraphicFramePr>
        <p:xfrm>
          <a:off x="9588617" y="4705195"/>
          <a:ext cx="1350139" cy="1706527"/>
        </p:xfrm>
        <a:graphic>
          <a:graphicData uri="http://schemas.openxmlformats.org/drawingml/2006/table">
            <a:tbl>
              <a:tblPr/>
              <a:tblGrid>
                <a:gridCol w="1350139">
                  <a:extLst>
                    <a:ext uri="{9D8B030D-6E8A-4147-A177-3AD203B41FA5}">
                      <a16:colId xmlns:a16="http://schemas.microsoft.com/office/drawing/2014/main" val="509650838"/>
                    </a:ext>
                  </a:extLst>
                </a:gridCol>
              </a:tblGrid>
              <a:tr h="790214">
                <a:tc>
                  <a:txBody>
                    <a:bodyPr/>
                    <a:lstStyle/>
                    <a:p>
                      <a:pPr algn="ctr" fontAlgn="ctr"/>
                      <a:r>
                        <a:rPr lang="es-HN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mbria" pitchFamily="18" charset="0"/>
                        </a:rPr>
                        <a:t>2022 VRS 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12644"/>
                  </a:ext>
                </a:extLst>
              </a:tr>
              <a:tr h="916313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mbria" pitchFamily="18" charset="0"/>
                        </a:rPr>
                        <a:t>4%</a:t>
                      </a:r>
                      <a:endParaRPr lang="es-HN" sz="2400" b="1" i="0" u="none" strike="noStrike" dirty="0">
                        <a:solidFill>
                          <a:schemeClr val="tx1"/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57271"/>
                  </a:ext>
                </a:extLst>
              </a:tr>
            </a:tbl>
          </a:graphicData>
        </a:graphic>
      </p:graphicFrame>
      <p:sp>
        <p:nvSpPr>
          <p:cNvPr id="5" name="1 Título">
            <a:extLst>
              <a:ext uri="{FF2B5EF4-FFF2-40B4-BE49-F238E27FC236}">
                <a16:creationId xmlns:a16="http://schemas.microsoft.com/office/drawing/2014/main" id="{3ED895CF-22BB-4108-BA98-6F5A875D1775}"/>
              </a:ext>
            </a:extLst>
          </p:cNvPr>
          <p:cNvSpPr txBox="1">
            <a:spLocks/>
          </p:cNvSpPr>
          <p:nvPr/>
        </p:nvSpPr>
        <p:spPr>
          <a:xfrm>
            <a:off x="1371599" y="131156"/>
            <a:ext cx="9448799" cy="427553"/>
          </a:xfrm>
          <a:prstGeom prst="rect">
            <a:avLst/>
          </a:prstGeom>
        </p:spPr>
        <p:txBody>
          <a:bodyPr rtlCol="0">
            <a:noAutofit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COMPARATIVO DE INSCRIPCIONES POR AÑO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A JUNIO 2022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C442643-6B8A-46BD-8465-5C62EBD82D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849590"/>
              </p:ext>
            </p:extLst>
          </p:nvPr>
        </p:nvGraphicFramePr>
        <p:xfrm>
          <a:off x="1388621" y="735708"/>
          <a:ext cx="9414758" cy="3820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41299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FE94023D-8698-4F18-851E-5BAFA5301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387" y="119269"/>
            <a:ext cx="7151725" cy="42755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INSCRIPCIONES PROCESADAS POR PERÍODO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JUNIO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B938DE0-4B6F-3A58-743B-78BBF57B9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7" t="30329" r="40000" b="10897"/>
          <a:stretch/>
        </p:blipFill>
        <p:spPr>
          <a:xfrm>
            <a:off x="1323819" y="1179442"/>
            <a:ext cx="8509293" cy="530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8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ED19BE4F-502D-4C76-9E07-3339DBE0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76" y="331304"/>
            <a:ext cx="9033536" cy="42755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INSCRIPCIONES PROCESADAS EN VENTANILLA POR ACREEDOR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JUNIO 2022.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246FBA7-85F4-8D89-80EF-E3496D34D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728706"/>
              </p:ext>
            </p:extLst>
          </p:nvPr>
        </p:nvGraphicFramePr>
        <p:xfrm>
          <a:off x="1020968" y="1138824"/>
          <a:ext cx="10349398" cy="4811400"/>
        </p:xfrm>
        <a:graphic>
          <a:graphicData uri="http://schemas.openxmlformats.org/drawingml/2006/table">
            <a:tbl>
              <a:tblPr firstRow="1" lastRow="1" lastCol="1">
                <a:tableStyleId>{7E9639D4-E3E2-4D34-9284-5A2195B3D0D7}</a:tableStyleId>
              </a:tblPr>
              <a:tblGrid>
                <a:gridCol w="5665086">
                  <a:extLst>
                    <a:ext uri="{9D8B030D-6E8A-4147-A177-3AD203B41FA5}">
                      <a16:colId xmlns:a16="http://schemas.microsoft.com/office/drawing/2014/main" val="1095851334"/>
                    </a:ext>
                  </a:extLst>
                </a:gridCol>
                <a:gridCol w="1171078">
                  <a:extLst>
                    <a:ext uri="{9D8B030D-6E8A-4147-A177-3AD203B41FA5}">
                      <a16:colId xmlns:a16="http://schemas.microsoft.com/office/drawing/2014/main" val="2108559676"/>
                    </a:ext>
                  </a:extLst>
                </a:gridCol>
                <a:gridCol w="1171078">
                  <a:extLst>
                    <a:ext uri="{9D8B030D-6E8A-4147-A177-3AD203B41FA5}">
                      <a16:colId xmlns:a16="http://schemas.microsoft.com/office/drawing/2014/main" val="1072401605"/>
                    </a:ext>
                  </a:extLst>
                </a:gridCol>
                <a:gridCol w="1171078">
                  <a:extLst>
                    <a:ext uri="{9D8B030D-6E8A-4147-A177-3AD203B41FA5}">
                      <a16:colId xmlns:a16="http://schemas.microsoft.com/office/drawing/2014/main" val="3746964391"/>
                    </a:ext>
                  </a:extLst>
                </a:gridCol>
                <a:gridCol w="1171078">
                  <a:extLst>
                    <a:ext uri="{9D8B030D-6E8A-4147-A177-3AD203B41FA5}">
                      <a16:colId xmlns:a16="http://schemas.microsoft.com/office/drawing/2014/main" val="2532637553"/>
                    </a:ext>
                  </a:extLst>
                </a:gridCol>
              </a:tblGrid>
              <a:tr h="481140"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ACREEDOR</a:t>
                      </a:r>
                      <a:endParaRPr lang="es-H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TEG</a:t>
                      </a:r>
                      <a:endParaRPr lang="es-H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chemeClr val="bg1"/>
                          </a:solidFill>
                          <a:effectLst/>
                        </a:rPr>
                        <a:t>SPS</a:t>
                      </a:r>
                      <a:endParaRPr lang="es-HN" sz="14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CEIBA</a:t>
                      </a:r>
                      <a:endParaRPr lang="es-H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GENERAL</a:t>
                      </a:r>
                      <a:endParaRPr lang="es-HN" sz="1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7852169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IDH MICROFINACIERA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135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135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5767129"/>
                  </a:ext>
                </a:extLst>
              </a:tr>
              <a:tr h="48114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BANCO FINANCIERA COMERCIAL HONDUREÑA, S.A. (BANCO FICOHSA)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77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7107832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BANCO DE OCCIDENTE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34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2512718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BAC | CREDOMATIC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88732790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IDH MICROFINANCIERA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38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0729772"/>
                  </a:ext>
                </a:extLst>
              </a:tr>
              <a:tr h="481140"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BANCO DE AMÉRICA CENTRAL HONDURAS, S.A. (BAC|CREDOMATIC)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4703004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COOPERATIVA MIXTA LEMPIRA SUR LIMITADA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740339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BANCO LAFISE, S. A.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19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59438035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FINANCIERA CREDIQ S.A.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13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5617902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BANCO HONDUREÑO DEL CAFE, S.A.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811326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LA COOPERATIVA MIXTA DINANT LIMITADA (COMIDIL)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12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2194372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UNICOMER DE HONDURAS S.A DE C.V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8160161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BANCO DAVIVIENDA HONDURAS, S.A.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6925164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COOPERATIVA FE Y ESPERANZA LIMITADA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0898511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OTROS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32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23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57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6871791"/>
                  </a:ext>
                </a:extLst>
              </a:tr>
              <a:tr h="240570"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Total VENTANILLA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348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126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40</a:t>
                      </a:r>
                      <a:endParaRPr lang="es-HN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HN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514</a:t>
                      </a:r>
                      <a:endParaRPr lang="es-HN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41020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698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90A30BF5-67B1-47CE-8D79-65CDD58A1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997" y="265043"/>
            <a:ext cx="9033536" cy="42755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INSCRIPCIONES PROCESADAS EN LÍNEA POR USUARIO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JUNIO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D1BC93C-BFC9-E170-C15A-00D8738C6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6" t="26368" r="40652" b="10703"/>
          <a:stretch/>
        </p:blipFill>
        <p:spPr>
          <a:xfrm>
            <a:off x="2328137" y="954157"/>
            <a:ext cx="8138396" cy="549587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58B1733-001D-EA6E-6397-754AC830EE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23" t="75375" r="40542" b="18388"/>
          <a:stretch/>
        </p:blipFill>
        <p:spPr>
          <a:xfrm>
            <a:off x="4903304" y="5995972"/>
            <a:ext cx="6453809" cy="42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2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id="{4E24F9ED-7D2F-483F-A70C-3F96FF864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232" y="141893"/>
            <a:ext cx="9033536" cy="42755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ACUMULADO DE INSCRIPCIONES POR ACREEDOR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JUNIO 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27B86D-21BC-0C51-FF3D-304985133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56" t="18922" r="27717" b="5872"/>
          <a:stretch/>
        </p:blipFill>
        <p:spPr>
          <a:xfrm>
            <a:off x="477077" y="851452"/>
            <a:ext cx="7964557" cy="515509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6E1379E-862F-3977-ED00-51DD4B7A64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4" t="67255" r="46631" b="17279"/>
          <a:stretch/>
        </p:blipFill>
        <p:spPr>
          <a:xfrm>
            <a:off x="5473148" y="4946375"/>
            <a:ext cx="5738191" cy="106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76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7A5312BB-5386-4555-97A3-904637942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232" y="390940"/>
            <a:ext cx="9033536" cy="42755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br>
              <a:rPr lang="es-E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COMPARATIVO POR TIPO DE INSCRIPCIONES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JUNIO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33ECDC4-33DA-4A32-4A5D-C591331565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5" t="28975" r="40217" b="12445"/>
          <a:stretch/>
        </p:blipFill>
        <p:spPr>
          <a:xfrm>
            <a:off x="1934815" y="1126435"/>
            <a:ext cx="8770718" cy="547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62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B6452FFF-C380-4D39-9633-515D8790C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68710"/>
            <a:ext cx="9448799" cy="42755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INSCRIPCIONES POR TIPO DE IDENTIFICACIÓN DEUDORES GARANTES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JUNIO 2022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C3E1988-5441-8F1D-8F3E-F7923E3B1C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8" t="32455" r="40326" b="9352"/>
          <a:stretch/>
        </p:blipFill>
        <p:spPr>
          <a:xfrm>
            <a:off x="1808920" y="1264487"/>
            <a:ext cx="8574157" cy="531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4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31939AB5-FD15-47C4-BE78-CAA1FE18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141" y="239331"/>
            <a:ext cx="9448799" cy="42755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INSCRIPCIONES POR TIPO DE SEXO DEUDORES GARANTES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JUNIO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E619B5B-C514-F6BD-D1A0-2CA267460B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0" t="30136" r="40326" b="12058"/>
          <a:stretch/>
        </p:blipFill>
        <p:spPr>
          <a:xfrm>
            <a:off x="1976305" y="1166191"/>
            <a:ext cx="8716470" cy="534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23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id="{8F4254EA-B473-47C8-A929-FD3432DC6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5859"/>
            <a:ext cx="9448799" cy="427553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INSCRIPCIONES POR TIPO DE ESTADO CIVIL DEUDORES GARANTES</a:t>
            </a:r>
            <a:b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HN" sz="2000" b="1" dirty="0">
                <a:latin typeface="Arial" panose="020B0604020202020204" pitchFamily="34" charset="0"/>
                <a:cs typeface="Arial" panose="020B0604020202020204" pitchFamily="34" charset="0"/>
              </a:rPr>
              <a:t>JUNIO 2022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DB2C26-9C82-3634-2A7D-78A75CD3D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65" t="29749" r="40435" b="12253"/>
          <a:stretch/>
        </p:blipFill>
        <p:spPr>
          <a:xfrm>
            <a:off x="1987824" y="1205949"/>
            <a:ext cx="8430269" cy="523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399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4874</TotalTime>
  <Words>359</Words>
  <Application>Microsoft Office PowerPoint</Application>
  <PresentationFormat>Panorámica</PresentationFormat>
  <Paragraphs>122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Aharoni</vt:lpstr>
      <vt:lpstr>Arial</vt:lpstr>
      <vt:lpstr>Calibri</vt:lpstr>
      <vt:lpstr>Calibri Light</vt:lpstr>
      <vt:lpstr>Cambria</vt:lpstr>
      <vt:lpstr>Exo 2.0</vt:lpstr>
      <vt:lpstr>Exo 2.0 Light</vt:lpstr>
      <vt:lpstr>Tema de Office</vt:lpstr>
      <vt:lpstr> Registro de Garantías Mobiliarias  </vt:lpstr>
      <vt:lpstr> INSCRIPCIONES PROCESADAS POR PERÍODO JUNIO 2022</vt:lpstr>
      <vt:lpstr> INSCRIPCIONES PROCESADAS EN VENTANILLA POR ACREEDOR JUNIO 2022.</vt:lpstr>
      <vt:lpstr> INSCRIPCIONES PROCESADAS EN LÍNEA POR USUARIO JUNIO 2022</vt:lpstr>
      <vt:lpstr> ACUMULADO DE INSCRIPCIONES POR ACREEDOR JUNIO 2022</vt:lpstr>
      <vt:lpstr> COMPARATIVO POR TIPO DE INSCRIPCIONES JUNIO 2022</vt:lpstr>
      <vt:lpstr>INSCRIPCIONES POR TIPO DE IDENTIFICACIÓN DEUDORES GARANTES JUNIO 2022</vt:lpstr>
      <vt:lpstr>INSCRIPCIONES POR TIPO DE SEXO DEUDORES GARANTES JUNIO 2022</vt:lpstr>
      <vt:lpstr>INSCRIPCIONES POR TIPO DE ESTADO CIVIL DEUDORES GARANTES JUNIO 2022</vt:lpstr>
      <vt:lpstr>INSCRIPCIONES POR TIPO DE BIEN GARANTIZADOR JUNIO 2022</vt:lpstr>
      <vt:lpstr>INSCRIPCIONES PROCESADAS POR CONTRATO EN LÍNEA A JUNIO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 Pacheco</dc:creator>
  <cp:lastModifiedBy>Gladys  Pacheco</cp:lastModifiedBy>
  <cp:revision>385</cp:revision>
  <dcterms:created xsi:type="dcterms:W3CDTF">2015-02-16T16:34:35Z</dcterms:created>
  <dcterms:modified xsi:type="dcterms:W3CDTF">2022-07-01T15:13:52Z</dcterms:modified>
</cp:coreProperties>
</file>